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67" r:id="rId3"/>
    <p:sldId id="268" r:id="rId4"/>
    <p:sldId id="269" r:id="rId5"/>
    <p:sldId id="273" r:id="rId6"/>
    <p:sldId id="271" r:id="rId7"/>
    <p:sldId id="272" r:id="rId8"/>
    <p:sldId id="270" r:id="rId9"/>
    <p:sldId id="274" r:id="rId10"/>
    <p:sldId id="280" r:id="rId11"/>
    <p:sldId id="275" r:id="rId12"/>
    <p:sldId id="276" r:id="rId13"/>
    <p:sldId id="277" r:id="rId14"/>
    <p:sldId id="278" r:id="rId15"/>
    <p:sldId id="279" r:id="rId16"/>
    <p:sldId id="281" r:id="rId17"/>
    <p:sldId id="282" r:id="rId18"/>
    <p:sldId id="283" r:id="rId19"/>
    <p:sldId id="294" r:id="rId20"/>
    <p:sldId id="284" r:id="rId21"/>
    <p:sldId id="285" r:id="rId22"/>
    <p:sldId id="288" r:id="rId23"/>
    <p:sldId id="287" r:id="rId24"/>
    <p:sldId id="286" r:id="rId25"/>
    <p:sldId id="289" r:id="rId26"/>
    <p:sldId id="290" r:id="rId27"/>
    <p:sldId id="291" r:id="rId28"/>
    <p:sldId id="292" r:id="rId29"/>
    <p:sldId id="293" r:id="rId30"/>
    <p:sldId id="295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393BB-B5D9-42A6-B1D4-EE4F08E21A3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36936-A592-4CF5-9E06-192646CB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6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Слышал версию, что палочки/колбочки на сетчатке тоже подвержены этому эффекту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E36936-A592-4CF5-9E06-192646CB37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3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ev.theomader.com/gaussian-kernel-calculato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ox_blu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yadi.sk/d/er6wHHai1n462A?w=1" TargetMode="External"/><Relationship Id="rId2" Type="http://schemas.openxmlformats.org/officeDocument/2006/relationships/hyperlink" Target="https://software.intel.com/content/www/us/en/develop/blogs/an-investigation-of-fast-real-time-gpu-based-image-blur-algorithm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dev.theomader.com/gaussian-kernel-calculato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7. </a:t>
            </a:r>
            <a:r>
              <a:rPr lang="ru-RU" sz="4800" dirty="0">
                <a:ea typeface="+mj-lt"/>
                <a:cs typeface="+mj-lt"/>
              </a:rPr>
              <a:t>Эффект </a:t>
            </a:r>
            <a:r>
              <a:rPr lang="en-US" sz="4800" dirty="0">
                <a:ea typeface="+mj-lt"/>
                <a:cs typeface="+mj-lt"/>
              </a:rPr>
              <a:t>Bloom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Для фильтров, параметры которых указываются в пикселях (как у нас – 9 на 9) </a:t>
            </a:r>
            <a:r>
              <a:rPr lang="ru-RU" b="1" dirty="0">
                <a:cs typeface="Calibri"/>
              </a:rPr>
              <a:t>всегда</a:t>
            </a:r>
            <a:r>
              <a:rPr lang="ru-RU" sz="2400" dirty="0">
                <a:cs typeface="Calibri"/>
              </a:rPr>
              <a:t> нужно учитывать размер самого кадра</a:t>
            </a:r>
          </a:p>
          <a:p>
            <a:r>
              <a:rPr lang="en-US" sz="2400" dirty="0">
                <a:cs typeface="Calibri"/>
              </a:rPr>
              <a:t>Gauss Blur </a:t>
            </a:r>
            <a:r>
              <a:rPr lang="ru-RU" sz="2400" dirty="0">
                <a:cs typeface="Calibri"/>
              </a:rPr>
              <a:t>9</a:t>
            </a:r>
            <a:r>
              <a:rPr lang="en-US" sz="2400" dirty="0">
                <a:cs typeface="Calibri"/>
              </a:rPr>
              <a:t>x9 </a:t>
            </a:r>
            <a:r>
              <a:rPr lang="ru-RU" sz="2400" dirty="0">
                <a:cs typeface="Calibri"/>
              </a:rPr>
              <a:t>пикселей на разрешении 1920 на 1080 выглядит не так, как на разрешении </a:t>
            </a:r>
            <a:r>
              <a:rPr lang="en-US" sz="2400" dirty="0">
                <a:cs typeface="Calibri"/>
              </a:rPr>
              <a:t>3840 </a:t>
            </a:r>
            <a:r>
              <a:rPr lang="ru-RU" sz="2400" dirty="0">
                <a:cs typeface="Calibri"/>
              </a:rPr>
              <a:t>на 2160</a:t>
            </a:r>
          </a:p>
          <a:p>
            <a:r>
              <a:rPr lang="ru-RU" sz="2400" dirty="0">
                <a:cs typeface="Calibri"/>
              </a:rPr>
              <a:t>Самый простой способ – применять фильтры на фиксированном разрешении, например, как раз 1920 на 1080, а потом растягивать/сжимать на финальный кадр</a:t>
            </a:r>
          </a:p>
          <a:p>
            <a:r>
              <a:rPr lang="ru-RU" sz="2400" dirty="0">
                <a:cs typeface="Calibri"/>
              </a:rPr>
              <a:t>Выглядит немного иначе, чем без сжатий, но разница почти не заметна</a:t>
            </a:r>
          </a:p>
          <a:p>
            <a:r>
              <a:rPr lang="ru-RU" sz="2400" dirty="0">
                <a:cs typeface="Calibri"/>
              </a:rPr>
              <a:t>Также получается фиксированная производительность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материал с </a:t>
            </a:r>
            <a:r>
              <a:rPr lang="ru-RU" dirty="0" err="1"/>
              <a:t>самосвечением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A32A30-A6E2-42DD-9CC4-26D1989FB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54" y="2006600"/>
            <a:ext cx="2931108" cy="16487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90C833-E033-4126-B01D-FE33BA07E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54" y="4384879"/>
            <a:ext cx="2931107" cy="16487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868A89-250C-4F54-BBF7-A09E95458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554" y="4384879"/>
            <a:ext cx="2931107" cy="16487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BD9696-E59D-44D8-9545-7CC7EE69E6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9240" y="2006600"/>
            <a:ext cx="2931107" cy="1648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EDC52-B5B6-4ADF-9232-07DD08A61F0A}"/>
              </a:ext>
            </a:extLst>
          </p:cNvPr>
          <p:cNvSpPr txBox="1"/>
          <p:nvPr/>
        </p:nvSpPr>
        <p:spPr>
          <a:xfrm>
            <a:off x="1243407" y="1664454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HDR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1E4AA-9E0F-4669-AA10-2C27A17E6781}"/>
              </a:ext>
            </a:extLst>
          </p:cNvPr>
          <p:cNvSpPr txBox="1"/>
          <p:nvPr/>
        </p:nvSpPr>
        <p:spPr>
          <a:xfrm>
            <a:off x="971654" y="4001954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BloomMask</a:t>
            </a:r>
            <a:r>
              <a:rPr lang="en-US" dirty="0"/>
              <a:t>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D69FD-C227-4849-B928-12FE475495FD}"/>
              </a:ext>
            </a:extLst>
          </p:cNvPr>
          <p:cNvSpPr txBox="1"/>
          <p:nvPr/>
        </p:nvSpPr>
        <p:spPr>
          <a:xfrm>
            <a:off x="4743554" y="4001954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Bloom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1D827-629E-49BB-8E95-B1AD32EDD575}"/>
              </a:ext>
            </a:extLst>
          </p:cNvPr>
          <p:cNvSpPr txBox="1"/>
          <p:nvPr/>
        </p:nvSpPr>
        <p:spPr>
          <a:xfrm>
            <a:off x="8281168" y="1645587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Финальный кадр</a:t>
            </a:r>
            <a:endParaRPr lang="en-US" dirty="0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1E84D69-BF88-4CF2-8D01-DFB1758E992B}"/>
              </a:ext>
            </a:extLst>
          </p:cNvPr>
          <p:cNvSpPr/>
          <p:nvPr/>
        </p:nvSpPr>
        <p:spPr>
          <a:xfrm>
            <a:off x="4059632" y="5129907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Блок-схема: несколько документов 20">
            <a:extLst>
              <a:ext uri="{FF2B5EF4-FFF2-40B4-BE49-F238E27FC236}">
                <a16:creationId xmlns:a16="http://schemas.microsoft.com/office/drawing/2014/main" id="{8A5B3F7E-BED2-43A8-B76C-B387371FC656}"/>
              </a:ext>
            </a:extLst>
          </p:cNvPr>
          <p:cNvSpPr/>
          <p:nvPr/>
        </p:nvSpPr>
        <p:spPr>
          <a:xfrm>
            <a:off x="5761432" y="2392764"/>
            <a:ext cx="895350" cy="694731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9DB1A-D727-49DA-87C6-DA21DCCA32B6}"/>
              </a:ext>
            </a:extLst>
          </p:cNvPr>
          <p:cNvSpPr txBox="1"/>
          <p:nvPr/>
        </p:nvSpPr>
        <p:spPr>
          <a:xfrm>
            <a:off x="3902760" y="3970307"/>
            <a:ext cx="84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Blur, 10 </a:t>
            </a:r>
            <a:r>
              <a:rPr lang="ru-RU" dirty="0"/>
              <a:t>шагов</a:t>
            </a:r>
            <a:endParaRPr lang="en-US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CB93DE00-AEF6-4216-9C77-75198FFFB896}"/>
              </a:ext>
            </a:extLst>
          </p:cNvPr>
          <p:cNvSpPr/>
          <p:nvPr/>
        </p:nvSpPr>
        <p:spPr>
          <a:xfrm>
            <a:off x="4681678" y="2709089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8EC11C20-5E52-45C0-AA37-5F1C67211502}"/>
              </a:ext>
            </a:extLst>
          </p:cNvPr>
          <p:cNvSpPr/>
          <p:nvPr/>
        </p:nvSpPr>
        <p:spPr>
          <a:xfrm rot="16200000">
            <a:off x="5945582" y="3501064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CDDF030D-EDD1-4DB9-AF64-4CAB7F48E76D}"/>
              </a:ext>
            </a:extLst>
          </p:cNvPr>
          <p:cNvSpPr/>
          <p:nvPr/>
        </p:nvSpPr>
        <p:spPr>
          <a:xfrm>
            <a:off x="7206311" y="2715439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F2EA1-0AB8-40E1-AA12-65D78C5637E2}"/>
              </a:ext>
            </a:extLst>
          </p:cNvPr>
          <p:cNvSpPr txBox="1"/>
          <p:nvPr/>
        </p:nvSpPr>
        <p:spPr>
          <a:xfrm>
            <a:off x="5568950" y="194945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Сумма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CADF9-BD88-4517-9EC0-4248BDD8BC53}"/>
              </a:ext>
            </a:extLst>
          </p:cNvPr>
          <p:cNvSpPr txBox="1"/>
          <p:nvPr/>
        </p:nvSpPr>
        <p:spPr>
          <a:xfrm>
            <a:off x="6974022" y="1979534"/>
            <a:ext cx="107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Tone Mapping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1F692C-719E-4339-BD6E-FF38344C5517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https://sketchfab.com/mellydeeis</a:t>
            </a:r>
          </a:p>
        </p:txBody>
      </p:sp>
    </p:spTree>
    <p:extLst>
      <p:ext uri="{BB962C8B-B14F-4D97-AF65-F5344CB8AC3E}">
        <p14:creationId xmlns:p14="http://schemas.microsoft.com/office/powerpoint/2010/main" val="154370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финальный кадр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BD9696-E59D-44D8-9545-7CC7EE69E6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026" y="1875502"/>
            <a:ext cx="7965948" cy="44808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E1A94F1-03A6-4D96-A78D-87D764C63535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https://sketchfab.com/mellydeeis</a:t>
            </a:r>
          </a:p>
        </p:txBody>
      </p:sp>
    </p:spTree>
    <p:extLst>
      <p:ext uri="{BB962C8B-B14F-4D97-AF65-F5344CB8AC3E}">
        <p14:creationId xmlns:p14="http://schemas.microsoft.com/office/powerpoint/2010/main" val="129263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блики на модели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A32A30-A6E2-42DD-9CC4-26D1989FB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54" y="2006600"/>
            <a:ext cx="2931107" cy="16487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90C833-E033-4126-B01D-FE33BA07E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54" y="4384879"/>
            <a:ext cx="2931107" cy="16487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868A89-250C-4F54-BBF7-A09E95458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3554" y="4384879"/>
            <a:ext cx="2931107" cy="16487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BD9696-E59D-44D8-9545-7CC7EE69E6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9240" y="2006600"/>
            <a:ext cx="2931107" cy="1648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8EDC52-B5B6-4ADF-9232-07DD08A61F0A}"/>
              </a:ext>
            </a:extLst>
          </p:cNvPr>
          <p:cNvSpPr txBox="1"/>
          <p:nvPr/>
        </p:nvSpPr>
        <p:spPr>
          <a:xfrm>
            <a:off x="1243407" y="1664454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HDR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1E4AA-9E0F-4669-AA10-2C27A17E6781}"/>
              </a:ext>
            </a:extLst>
          </p:cNvPr>
          <p:cNvSpPr txBox="1"/>
          <p:nvPr/>
        </p:nvSpPr>
        <p:spPr>
          <a:xfrm>
            <a:off x="971654" y="4001954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BloomMask</a:t>
            </a:r>
            <a:r>
              <a:rPr lang="en-US" dirty="0"/>
              <a:t>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D69FD-C227-4849-B928-12FE475495FD}"/>
              </a:ext>
            </a:extLst>
          </p:cNvPr>
          <p:cNvSpPr txBox="1"/>
          <p:nvPr/>
        </p:nvSpPr>
        <p:spPr>
          <a:xfrm>
            <a:off x="4743554" y="4001954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Bloom </a:t>
            </a:r>
            <a:r>
              <a:rPr lang="ru-RU" dirty="0"/>
              <a:t>рендер </a:t>
            </a:r>
            <a:r>
              <a:rPr lang="ru-RU" dirty="0" err="1"/>
              <a:t>таргет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11D827-629E-49BB-8E95-B1AD32EDD575}"/>
              </a:ext>
            </a:extLst>
          </p:cNvPr>
          <p:cNvSpPr txBox="1"/>
          <p:nvPr/>
        </p:nvSpPr>
        <p:spPr>
          <a:xfrm>
            <a:off x="8281168" y="1645587"/>
            <a:ext cx="29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Финальный кадр</a:t>
            </a:r>
            <a:endParaRPr lang="en-US" dirty="0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E1E84D69-BF88-4CF2-8D01-DFB1758E992B}"/>
              </a:ext>
            </a:extLst>
          </p:cNvPr>
          <p:cNvSpPr/>
          <p:nvPr/>
        </p:nvSpPr>
        <p:spPr>
          <a:xfrm>
            <a:off x="4059632" y="5129907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Блок-схема: несколько документов 20">
            <a:extLst>
              <a:ext uri="{FF2B5EF4-FFF2-40B4-BE49-F238E27FC236}">
                <a16:creationId xmlns:a16="http://schemas.microsoft.com/office/drawing/2014/main" id="{8A5B3F7E-BED2-43A8-B76C-B387371FC656}"/>
              </a:ext>
            </a:extLst>
          </p:cNvPr>
          <p:cNvSpPr/>
          <p:nvPr/>
        </p:nvSpPr>
        <p:spPr>
          <a:xfrm>
            <a:off x="5761432" y="2392764"/>
            <a:ext cx="895350" cy="694731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9DB1A-D727-49DA-87C6-DA21DCCA32B6}"/>
              </a:ext>
            </a:extLst>
          </p:cNvPr>
          <p:cNvSpPr txBox="1"/>
          <p:nvPr/>
        </p:nvSpPr>
        <p:spPr>
          <a:xfrm>
            <a:off x="3902760" y="3970307"/>
            <a:ext cx="840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 Blur, 10 </a:t>
            </a:r>
            <a:r>
              <a:rPr lang="ru-RU" dirty="0"/>
              <a:t>шагов</a:t>
            </a:r>
            <a:endParaRPr lang="en-US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CB93DE00-AEF6-4216-9C77-75198FFFB896}"/>
              </a:ext>
            </a:extLst>
          </p:cNvPr>
          <p:cNvSpPr/>
          <p:nvPr/>
        </p:nvSpPr>
        <p:spPr>
          <a:xfrm>
            <a:off x="4681678" y="2709089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8EC11C20-5E52-45C0-AA37-5F1C67211502}"/>
              </a:ext>
            </a:extLst>
          </p:cNvPr>
          <p:cNvSpPr/>
          <p:nvPr/>
        </p:nvSpPr>
        <p:spPr>
          <a:xfrm rot="16200000">
            <a:off x="5945582" y="3501064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CDDF030D-EDD1-4DB9-AF64-4CAB7F48E76D}"/>
              </a:ext>
            </a:extLst>
          </p:cNvPr>
          <p:cNvSpPr/>
          <p:nvPr/>
        </p:nvSpPr>
        <p:spPr>
          <a:xfrm>
            <a:off x="7206311" y="2715439"/>
            <a:ext cx="527050" cy="165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2F2EA1-0AB8-40E1-AA12-65D78C5637E2}"/>
              </a:ext>
            </a:extLst>
          </p:cNvPr>
          <p:cNvSpPr txBox="1"/>
          <p:nvPr/>
        </p:nvSpPr>
        <p:spPr>
          <a:xfrm>
            <a:off x="5568950" y="194945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Сумма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CADF9-BD88-4517-9EC0-4248BDD8BC53}"/>
              </a:ext>
            </a:extLst>
          </p:cNvPr>
          <p:cNvSpPr txBox="1"/>
          <p:nvPr/>
        </p:nvSpPr>
        <p:spPr>
          <a:xfrm>
            <a:off x="6974022" y="1979534"/>
            <a:ext cx="107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Tone Mapping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883F8-70D1-486D-B9E9-293E3D71BC7E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4F702AF1-8F31-405A-B45E-FAAEAF789707}"/>
              </a:ext>
            </a:extLst>
          </p:cNvPr>
          <p:cNvSpPr/>
          <p:nvPr/>
        </p:nvSpPr>
        <p:spPr>
          <a:xfrm rot="5400000">
            <a:off x="2272106" y="3794010"/>
            <a:ext cx="330200" cy="162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B9099-B07C-4CEC-8203-6E77E5F9164F}"/>
              </a:ext>
            </a:extLst>
          </p:cNvPr>
          <p:cNvSpPr txBox="1"/>
          <p:nvPr/>
        </p:nvSpPr>
        <p:spPr>
          <a:xfrm>
            <a:off x="375159" y="3670854"/>
            <a:ext cx="226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Поиск ярких пятен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6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финальный кадр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3BD9696-E59D-44D8-9545-7CC7EE69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3026" y="1875503"/>
            <a:ext cx="7965948" cy="4480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D385D-A2A3-427F-B952-5E3CB2D31245}"/>
              </a:ext>
            </a:extLst>
          </p:cNvPr>
          <p:cNvSpPr txBox="1"/>
          <p:nvPr/>
        </p:nvSpPr>
        <p:spPr>
          <a:xfrm>
            <a:off x="834213" y="6467734"/>
            <a:ext cx="3607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Автор модели – </a:t>
            </a:r>
            <a:r>
              <a:rPr lang="en-US" sz="1200" i="1" dirty="0"/>
              <a:t>Karol </a:t>
            </a:r>
            <a:r>
              <a:rPr lang="en-US" sz="1200" i="1" dirty="0" err="1"/>
              <a:t>Miklas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8291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  <a:r>
              <a:rPr lang="ru-RU" dirty="0"/>
              <a:t>, производительность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Низкая =(</a:t>
            </a:r>
          </a:p>
          <a:p>
            <a:r>
              <a:rPr lang="ru-RU" sz="2400" dirty="0">
                <a:cs typeface="Calibri"/>
              </a:rPr>
              <a:t>1920 на 1080, </a:t>
            </a:r>
            <a:r>
              <a:rPr lang="en-US" sz="2400" dirty="0">
                <a:cs typeface="Calibri"/>
              </a:rPr>
              <a:t>GeForce RTX 2070 – </a:t>
            </a:r>
            <a:r>
              <a:rPr lang="ru-RU" sz="2400" dirty="0">
                <a:cs typeface="Calibri"/>
              </a:rPr>
              <a:t>примерно </a:t>
            </a:r>
            <a:r>
              <a:rPr lang="en-US" sz="2400" b="1" dirty="0">
                <a:cs typeface="Calibri"/>
              </a:rPr>
              <a:t>7</a:t>
            </a:r>
            <a:r>
              <a:rPr lang="ru-RU" sz="2400" b="1" dirty="0">
                <a:cs typeface="Calibri"/>
              </a:rPr>
              <a:t>.</a:t>
            </a:r>
            <a:r>
              <a:rPr lang="en-US" sz="2400" b="1" dirty="0">
                <a:cs typeface="Calibri"/>
              </a:rPr>
              <a:t>4</a:t>
            </a:r>
            <a:r>
              <a:rPr lang="ru-RU" sz="2400" b="1" dirty="0">
                <a:cs typeface="Calibri"/>
              </a:rPr>
              <a:t> миллисекунды</a:t>
            </a:r>
            <a:r>
              <a:rPr lang="ru-RU" sz="2400" dirty="0">
                <a:cs typeface="Calibri"/>
              </a:rPr>
              <a:t> (</a:t>
            </a:r>
            <a:r>
              <a:rPr lang="en-US" sz="2400" dirty="0">
                <a:cs typeface="Calibri"/>
              </a:rPr>
              <a:t>1</a:t>
            </a:r>
            <a:r>
              <a:rPr lang="ru-RU" sz="2400" dirty="0">
                <a:cs typeface="Calibri"/>
              </a:rPr>
              <a:t>0 шагов по примерно </a:t>
            </a:r>
            <a:r>
              <a:rPr lang="en-US" sz="2400" dirty="0">
                <a:cs typeface="Calibri"/>
              </a:rPr>
              <a:t>0.74</a:t>
            </a:r>
            <a:r>
              <a:rPr lang="ru-RU" sz="2400" dirty="0">
                <a:cs typeface="Calibri"/>
              </a:rPr>
              <a:t>)</a:t>
            </a:r>
            <a:endParaRPr lang="ru-RU" sz="2400" b="1" dirty="0">
              <a:cs typeface="Calibri"/>
            </a:endParaRPr>
          </a:p>
          <a:p>
            <a:r>
              <a:rPr lang="ru-RU" sz="2400" dirty="0">
                <a:cs typeface="Calibri"/>
              </a:rPr>
              <a:t>Если хотим </a:t>
            </a:r>
            <a:r>
              <a:rPr lang="en-US" sz="2400" dirty="0">
                <a:cs typeface="Calibri"/>
              </a:rPr>
              <a:t>120 FPS</a:t>
            </a:r>
            <a:r>
              <a:rPr lang="ru-RU" sz="2400" dirty="0">
                <a:cs typeface="Calibri"/>
              </a:rPr>
              <a:t>, то на каждый кадр всего есть 8.5 миллисекунд</a:t>
            </a:r>
          </a:p>
          <a:p>
            <a:r>
              <a:rPr lang="ru-RU" sz="2400" dirty="0">
                <a:cs typeface="Calibri"/>
              </a:rPr>
              <a:t>81</a:t>
            </a:r>
            <a:r>
              <a:rPr lang="en-US" sz="2400" dirty="0">
                <a:cs typeface="Calibri"/>
              </a:rPr>
              <a:t> (</a:t>
            </a:r>
            <a:r>
              <a:rPr lang="ru-RU" sz="2400" dirty="0">
                <a:cs typeface="Calibri"/>
              </a:rPr>
              <a:t>9 </a:t>
            </a:r>
            <a:r>
              <a:rPr lang="en-US" sz="2400" dirty="0">
                <a:cs typeface="Calibri"/>
              </a:rPr>
              <a:t>*</a:t>
            </a:r>
            <a:r>
              <a:rPr lang="ru-RU" sz="2400" dirty="0">
                <a:cs typeface="Calibri"/>
              </a:rPr>
              <a:t> 9</a:t>
            </a:r>
            <a:r>
              <a:rPr lang="en-US" sz="2400" dirty="0">
                <a:cs typeface="Calibri"/>
              </a:rPr>
              <a:t>)</a:t>
            </a:r>
            <a:r>
              <a:rPr lang="ru-RU" sz="2400" dirty="0">
                <a:cs typeface="Calibri"/>
              </a:rPr>
              <a:t> чтений из текстуры на каждый пиксель</a:t>
            </a:r>
          </a:p>
          <a:p>
            <a:r>
              <a:rPr lang="ru-RU" sz="2400" b="1" dirty="0">
                <a:cs typeface="Calibri"/>
              </a:rPr>
              <a:t>Чтение из текстуры – самая долгая операция в шейдере!</a:t>
            </a:r>
            <a:r>
              <a:rPr lang="ru-RU" sz="2400" dirty="0">
                <a:cs typeface="Calibri"/>
              </a:rPr>
              <a:t> (на два порядка медленнее, чем большинство арифметико-логических)</a:t>
            </a:r>
          </a:p>
          <a:p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56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  <a:r>
              <a:rPr lang="ru-RU" dirty="0"/>
              <a:t>, </a:t>
            </a:r>
            <a:r>
              <a:rPr lang="ru-RU" dirty="0" err="1"/>
              <a:t>сепарабельность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К счастью, двумерный </a:t>
            </a:r>
            <a:r>
              <a:rPr lang="en-US" sz="2400" dirty="0">
                <a:cs typeface="Calibri"/>
              </a:rPr>
              <a:t>Gauss Blur </a:t>
            </a:r>
            <a:r>
              <a:rPr lang="ru-RU" sz="2400" dirty="0">
                <a:cs typeface="Calibri"/>
              </a:rPr>
              <a:t>фильтр можно представить как два последовательных одномерных </a:t>
            </a:r>
            <a:r>
              <a:rPr lang="en-US" sz="2400" dirty="0">
                <a:cs typeface="Calibri"/>
              </a:rPr>
              <a:t>Gauss Blur </a:t>
            </a:r>
            <a:r>
              <a:rPr lang="ru-RU" sz="2400" dirty="0">
                <a:cs typeface="Calibri"/>
              </a:rPr>
              <a:t>фильтра – такие фильтры называются сепарабельными</a:t>
            </a:r>
          </a:p>
          <a:p>
            <a:r>
              <a:rPr lang="ru-RU" sz="2400" dirty="0">
                <a:cs typeface="Calibri"/>
              </a:rPr>
              <a:t>Вычислить веса для одномерной составляющей того же фильтра, можно там же: </a:t>
            </a:r>
            <a:r>
              <a:rPr lang="en-US" sz="2400" dirty="0">
                <a:cs typeface="Calibri"/>
                <a:hlinkClick r:id="rId2"/>
              </a:rPr>
              <a:t>Gaussian Kernel Calculator</a:t>
            </a:r>
            <a:endParaRPr lang="ru-RU" sz="2400" dirty="0">
              <a:cs typeface="Calibri"/>
            </a:endParaRPr>
          </a:p>
          <a:p>
            <a:endParaRPr lang="ru-RU" sz="2400" dirty="0">
              <a:cs typeface="Calibri"/>
            </a:endParaRPr>
          </a:p>
          <a:p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8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  <a:r>
              <a:rPr lang="ru-RU" dirty="0"/>
              <a:t> </a:t>
            </a:r>
            <a:r>
              <a:rPr lang="en-US" dirty="0"/>
              <a:t>Separated,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547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Размер фильтра </a:t>
            </a:r>
            <a:r>
              <a:rPr lang="en-US" sz="2400" dirty="0">
                <a:cs typeface="Calibri"/>
              </a:rPr>
              <a:t>9 </a:t>
            </a:r>
            <a:r>
              <a:rPr lang="ru-RU" sz="2400" dirty="0">
                <a:cs typeface="Calibri"/>
              </a:rPr>
              <a:t>пикселей, </a:t>
            </a:r>
            <a:r>
              <a:rPr lang="el-GR" sz="2400" dirty="0">
                <a:cs typeface="Calibri"/>
              </a:rPr>
              <a:t>σ</a:t>
            </a:r>
            <a:r>
              <a:rPr lang="en-US" sz="2400" dirty="0">
                <a:cs typeface="Calibri"/>
              </a:rPr>
              <a:t> =</a:t>
            </a:r>
            <a:r>
              <a:rPr lang="ru-RU" sz="2400" dirty="0">
                <a:cs typeface="Calibri"/>
              </a:rPr>
              <a:t> 0</a:t>
            </a:r>
            <a:r>
              <a:rPr lang="en-US" sz="2400" dirty="0">
                <a:cs typeface="Calibri"/>
              </a:rPr>
              <a:t>.84089642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653362" y="2660903"/>
            <a:ext cx="9367204" cy="36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weight1D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[5] = { 0.447892, 0.238827, 0.035753, 0.001459, 0.000016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GAUSS_BLUR_SEPARATED_VERTICAL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: SV_TARGET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1.0 /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pPr marL="0" indent="0">
              <a:buNone/>
            </a:pP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-4;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&lt;= 4;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weight1D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)] *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HDRTexture.Sample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NoMipSampler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GAUSS_BLUR_SEPARATED_VERTICAL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0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  <a:r>
              <a:rPr lang="ru-RU" dirty="0"/>
              <a:t> </a:t>
            </a:r>
            <a:r>
              <a:rPr lang="en-US" dirty="0"/>
              <a:t>Separated,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547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Размер фильтра </a:t>
            </a:r>
            <a:r>
              <a:rPr lang="en-US" sz="2400" dirty="0">
                <a:cs typeface="Calibri"/>
              </a:rPr>
              <a:t>9 </a:t>
            </a:r>
            <a:r>
              <a:rPr lang="ru-RU" sz="2400" dirty="0">
                <a:cs typeface="Calibri"/>
              </a:rPr>
              <a:t>пикселей, </a:t>
            </a:r>
            <a:r>
              <a:rPr lang="el-GR" sz="2400" dirty="0">
                <a:cs typeface="Calibri"/>
              </a:rPr>
              <a:t>σ</a:t>
            </a:r>
            <a:r>
              <a:rPr lang="en-US" sz="2400" dirty="0">
                <a:cs typeface="Calibri"/>
              </a:rPr>
              <a:t> =</a:t>
            </a:r>
            <a:r>
              <a:rPr lang="ru-RU" sz="2400" dirty="0">
                <a:cs typeface="Calibri"/>
              </a:rPr>
              <a:t> 0</a:t>
            </a:r>
            <a:r>
              <a:rPr lang="en-US" sz="2400" dirty="0">
                <a:cs typeface="Calibri"/>
              </a:rPr>
              <a:t>.84089642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653362" y="2660903"/>
            <a:ext cx="9367204" cy="36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weight1D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[5] = { 0.447892, 0.238827, 0.035753, 0.001459, 0.000016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GAUSS_BLUR_SEPARATED_HORIZONTAL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: SV_TARGET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1.0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pPr marL="0" indent="0">
              <a:buNone/>
            </a:pP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-4;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&lt;= 4;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weight1D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)] *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HDRTexture.Sample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NoMipSampler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GAUSS_BLUR_SEPARATED_HORIZONTAL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563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 Blur Separated</a:t>
            </a:r>
            <a:r>
              <a:rPr lang="ru-RU" dirty="0"/>
              <a:t>, производительность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Уже лучше</a:t>
            </a:r>
          </a:p>
          <a:p>
            <a:r>
              <a:rPr lang="ru-RU" sz="2400" dirty="0">
                <a:cs typeface="Calibri"/>
              </a:rPr>
              <a:t>1920 на 1080, </a:t>
            </a:r>
            <a:r>
              <a:rPr lang="en-US" sz="2400" dirty="0">
                <a:cs typeface="Calibri"/>
              </a:rPr>
              <a:t>GeForce RTX 2070 – </a:t>
            </a:r>
            <a:r>
              <a:rPr lang="ru-RU" sz="2400" dirty="0">
                <a:cs typeface="Calibri"/>
              </a:rPr>
              <a:t>примерно </a:t>
            </a:r>
            <a:r>
              <a:rPr lang="ru-RU" sz="2400" b="1" dirty="0">
                <a:cs typeface="Calibri"/>
              </a:rPr>
              <a:t>2.0 миллисекунды</a:t>
            </a:r>
            <a:r>
              <a:rPr lang="ru-RU" sz="2400" dirty="0">
                <a:cs typeface="Calibri"/>
              </a:rPr>
              <a:t> (20 шагов по примерно </a:t>
            </a:r>
            <a:r>
              <a:rPr lang="en-US" sz="2400" dirty="0">
                <a:cs typeface="Calibri"/>
              </a:rPr>
              <a:t>0.</a:t>
            </a:r>
            <a:r>
              <a:rPr lang="ru-RU" sz="2400" dirty="0">
                <a:cs typeface="Calibri"/>
              </a:rPr>
              <a:t>10)</a:t>
            </a:r>
            <a:endParaRPr lang="ru-RU" sz="2400" b="1" dirty="0">
              <a:cs typeface="Calibri"/>
            </a:endParaRPr>
          </a:p>
          <a:p>
            <a:r>
              <a:rPr lang="ru-RU" sz="2400" dirty="0">
                <a:cs typeface="Calibri"/>
              </a:rPr>
              <a:t>Если хотим </a:t>
            </a:r>
            <a:r>
              <a:rPr lang="en-US" sz="2400" dirty="0">
                <a:cs typeface="Calibri"/>
              </a:rPr>
              <a:t>120 FPS</a:t>
            </a:r>
            <a:r>
              <a:rPr lang="ru-RU" sz="2400" dirty="0">
                <a:cs typeface="Calibri"/>
              </a:rPr>
              <a:t>, то все еще многовато, но для </a:t>
            </a:r>
            <a:r>
              <a:rPr lang="en-US" sz="2400" dirty="0">
                <a:cs typeface="Calibri"/>
              </a:rPr>
              <a:t>60 FPS</a:t>
            </a:r>
            <a:r>
              <a:rPr lang="ru-RU" sz="2400" dirty="0">
                <a:cs typeface="Calibri"/>
              </a:rPr>
              <a:t> уже более-менее</a:t>
            </a:r>
          </a:p>
          <a:p>
            <a:r>
              <a:rPr lang="ru-RU" sz="2400" dirty="0">
                <a:cs typeface="Calibri"/>
              </a:rPr>
              <a:t>18</a:t>
            </a:r>
            <a:r>
              <a:rPr lang="en-US" sz="2400" dirty="0">
                <a:cs typeface="Calibri"/>
              </a:rPr>
              <a:t> (</a:t>
            </a:r>
            <a:r>
              <a:rPr lang="ru-RU" sz="2400" dirty="0">
                <a:cs typeface="Calibri"/>
              </a:rPr>
              <a:t>9 + 9</a:t>
            </a:r>
            <a:r>
              <a:rPr lang="en-US" sz="2400" dirty="0">
                <a:cs typeface="Calibri"/>
              </a:rPr>
              <a:t>)</a:t>
            </a:r>
            <a:r>
              <a:rPr lang="ru-RU" sz="2400" dirty="0">
                <a:cs typeface="Calibri"/>
              </a:rPr>
              <a:t> чтений из текстуры на каждый пиксель</a:t>
            </a:r>
          </a:p>
          <a:p>
            <a:r>
              <a:rPr lang="ru-RU" sz="2400" dirty="0">
                <a:cs typeface="Calibri"/>
              </a:rPr>
              <a:t>Количество чтений из текстуры оказывает решающее значение</a:t>
            </a:r>
          </a:p>
          <a:p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0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Эффект </a:t>
            </a:r>
            <a:r>
              <a:rPr lang="en-US" dirty="0"/>
              <a:t>Bloom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1303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sz="2400" dirty="0">
                <a:cs typeface="Calibri"/>
              </a:rPr>
              <a:t>Собственно, предназначен для моделирования эффекта светового пятна вокруг ярких объектов на фото- или киноплёнке</a:t>
            </a:r>
          </a:p>
          <a:p>
            <a:r>
              <a:rPr lang="ru-RU" sz="2400" dirty="0">
                <a:cs typeface="Calibri"/>
              </a:rPr>
              <a:t>Нам нужен, чтобы сделать кадр более похожим на снятый на пленку (см. главу про </a:t>
            </a:r>
            <a:r>
              <a:rPr lang="en-US" sz="2400" dirty="0">
                <a:cs typeface="Calibri"/>
              </a:rPr>
              <a:t>HDR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995154-F519-4C60-9832-D9859E14E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99" y="3443732"/>
            <a:ext cx="3935517" cy="2795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A5A81-C6BC-4956-ACDB-36CFA5924033}"/>
              </a:ext>
            </a:extLst>
          </p:cNvPr>
          <p:cNvSpPr txBox="1"/>
          <p:nvPr/>
        </p:nvSpPr>
        <p:spPr>
          <a:xfrm>
            <a:off x="834212" y="6467734"/>
            <a:ext cx="4055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https://dehancerru.wordpress.com/</a:t>
            </a:r>
          </a:p>
        </p:txBody>
      </p:sp>
    </p:spTree>
    <p:extLst>
      <p:ext uri="{BB962C8B-B14F-4D97-AF65-F5344CB8AC3E}">
        <p14:creationId xmlns:p14="http://schemas.microsoft.com/office/powerpoint/2010/main" val="3518796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 Filter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Более простой, чем </a:t>
            </a:r>
            <a:r>
              <a:rPr lang="en-US" sz="2400" dirty="0">
                <a:cs typeface="Calibri"/>
              </a:rPr>
              <a:t>Gauss Blur</a:t>
            </a:r>
          </a:p>
          <a:p>
            <a:r>
              <a:rPr lang="ru-RU" sz="2400" dirty="0">
                <a:cs typeface="Calibri"/>
              </a:rPr>
              <a:t>Простое усреднение всех пикселей соседних с данным в прямоугольной области</a:t>
            </a:r>
          </a:p>
          <a:p>
            <a:r>
              <a:rPr lang="ru-RU" sz="2400" dirty="0">
                <a:cs typeface="Calibri"/>
                <a:hlinkClick r:id="rId2"/>
              </a:rPr>
              <a:t>На Википедии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Более грубый, чем </a:t>
            </a:r>
            <a:r>
              <a:rPr lang="en-US" sz="2400" dirty="0">
                <a:cs typeface="Calibri"/>
              </a:rPr>
              <a:t>Gauss Blur</a:t>
            </a:r>
            <a:r>
              <a:rPr lang="ru-RU" sz="2400" dirty="0">
                <a:cs typeface="Calibri"/>
              </a:rPr>
              <a:t>, однако последовательное применение несколько раз позволяет получить похожий результат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3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 Filter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Хорош тем, что для одномерной версии можно использовать алгоритм бегущего среднего</a:t>
            </a:r>
          </a:p>
          <a:p>
            <a:pPr lvl="1"/>
            <a:r>
              <a:rPr lang="ru-RU" sz="2000" dirty="0">
                <a:cs typeface="Calibri"/>
              </a:rPr>
              <a:t>Считаем сумму соседних для первого пикселя</a:t>
            </a:r>
          </a:p>
          <a:p>
            <a:pPr lvl="1"/>
            <a:r>
              <a:rPr lang="ru-RU" sz="2000" dirty="0">
                <a:cs typeface="Calibri"/>
              </a:rPr>
              <a:t>Сумму соседних для второго получаем при помощи одного вычитания и одного сложения</a:t>
            </a:r>
          </a:p>
          <a:p>
            <a:pPr lvl="1"/>
            <a:r>
              <a:rPr lang="ru-RU" sz="2000" dirty="0">
                <a:cs typeface="Calibri"/>
              </a:rPr>
              <a:t>И так далее</a:t>
            </a:r>
          </a:p>
          <a:p>
            <a:r>
              <a:rPr lang="ru-RU" sz="2400" dirty="0">
                <a:cs typeface="Calibri"/>
              </a:rPr>
              <a:t>Проблема, что пиксельный шейдер может записать значение только для одного пикселя</a:t>
            </a:r>
          </a:p>
          <a:p>
            <a:r>
              <a:rPr lang="ru-RU" sz="2400" dirty="0">
                <a:cs typeface="Calibri"/>
              </a:rPr>
              <a:t>Используем </a:t>
            </a:r>
            <a:r>
              <a:rPr lang="en-US" sz="2400" b="1" dirty="0">
                <a:cs typeface="Calibri"/>
              </a:rPr>
              <a:t>compute shader</a:t>
            </a:r>
            <a:r>
              <a:rPr lang="en-US" sz="2400" dirty="0">
                <a:cs typeface="Calibri"/>
              </a:rPr>
              <a:t>!</a:t>
            </a:r>
            <a:r>
              <a:rPr lang="ru-RU" sz="2400" dirty="0">
                <a:cs typeface="Calibri"/>
              </a:rPr>
              <a:t> 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Blur, compute shader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1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Множество потоков, которые делают одно и то же, но с разными данными</a:t>
            </a:r>
          </a:p>
          <a:p>
            <a:r>
              <a:rPr lang="ru-RU" sz="2400" dirty="0">
                <a:cs typeface="Calibri"/>
              </a:rPr>
              <a:t>Потоки собраны в группы</a:t>
            </a:r>
          </a:p>
          <a:p>
            <a:r>
              <a:rPr lang="ru-RU" sz="2400" dirty="0">
                <a:cs typeface="Calibri"/>
              </a:rPr>
              <a:t>Наилучшая производительность, если количество потоков в группе кратно 64</a:t>
            </a:r>
          </a:p>
          <a:p>
            <a:r>
              <a:rPr lang="ru-RU" sz="2400" dirty="0">
                <a:cs typeface="Calibri"/>
              </a:rPr>
              <a:t>Будем запускать группы по 64 потока</a:t>
            </a:r>
          </a:p>
          <a:p>
            <a:r>
              <a:rPr lang="ru-RU" sz="2400" dirty="0">
                <a:cs typeface="Calibri"/>
              </a:rPr>
              <a:t>Каждая группа будет применять одномерный </a:t>
            </a:r>
            <a:r>
              <a:rPr lang="en-US" sz="2400" dirty="0">
                <a:cs typeface="Calibri"/>
              </a:rPr>
              <a:t>box blur </a:t>
            </a:r>
            <a:r>
              <a:rPr lang="ru-RU" sz="2400" dirty="0">
                <a:cs typeface="Calibri"/>
              </a:rPr>
              <a:t>размером 7 пикселей к квадрату 64 на 64 пикселя</a:t>
            </a:r>
          </a:p>
          <a:p>
            <a:r>
              <a:rPr lang="ru-RU" sz="2400" dirty="0">
                <a:cs typeface="Calibri"/>
              </a:rPr>
              <a:t>Два шейдера – </a:t>
            </a:r>
            <a:r>
              <a:rPr lang="en-US" sz="2400" dirty="0">
                <a:cs typeface="Calibri"/>
              </a:rPr>
              <a:t>box blur </a:t>
            </a:r>
            <a:r>
              <a:rPr lang="ru-RU" sz="2400" dirty="0">
                <a:cs typeface="Calibri"/>
              </a:rPr>
              <a:t>по вертикали, затем </a:t>
            </a:r>
            <a:r>
              <a:rPr lang="en-US" sz="2400" dirty="0">
                <a:cs typeface="Calibri"/>
              </a:rPr>
              <a:t>box blur </a:t>
            </a:r>
            <a:r>
              <a:rPr lang="ru-RU" sz="2400" dirty="0">
                <a:cs typeface="Calibri"/>
              </a:rPr>
              <a:t>по горизонтали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4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</a:t>
            </a:r>
            <a:r>
              <a:rPr lang="ru-RU" dirty="0"/>
              <a:t> </a:t>
            </a:r>
            <a:r>
              <a:rPr lang="en-US" dirty="0"/>
              <a:t>Separated,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547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Размер фильтра </a:t>
            </a:r>
            <a:r>
              <a:rPr lang="en-US" sz="2400" dirty="0">
                <a:cs typeface="Calibri"/>
              </a:rPr>
              <a:t>7 </a:t>
            </a:r>
            <a:r>
              <a:rPr lang="ru-RU" sz="2400" dirty="0">
                <a:cs typeface="Calibri"/>
              </a:rPr>
              <a:t>пикселей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653362" y="2660903"/>
            <a:ext cx="9367204" cy="36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ComputeGaussBlurCB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(b0)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RWTexture2D&lt;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dstTexture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register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(u0);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BlurGroupSize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64;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BlurSize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7;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HalfBlurSize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BlurSize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- 1) / 2;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numthreads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BlurGroupSize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1, 1)]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CS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(uint3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uint3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SV_GroupThreadID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curSum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(0, 0, 0, 0);</a:t>
            </a:r>
          </a:p>
        </p:txBody>
      </p:sp>
    </p:spTree>
    <p:extLst>
      <p:ext uri="{BB962C8B-B14F-4D97-AF65-F5344CB8AC3E}">
        <p14:creationId xmlns:p14="http://schemas.microsoft.com/office/powerpoint/2010/main" val="477293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</a:t>
            </a:r>
            <a:r>
              <a:rPr lang="ru-RU" dirty="0"/>
              <a:t> </a:t>
            </a:r>
            <a:r>
              <a:rPr lang="en-US" dirty="0"/>
              <a:t>Separated,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092200" y="1835151"/>
            <a:ext cx="10922000" cy="4521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HalfBlurSize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HalfBlurSize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pixCoord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clamp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0),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curSum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srcTexture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dstTexture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curSum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BlurSize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prevPixCoord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HalfBlurSize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0));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nextPixCoord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HalfBlurSize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+ 1,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64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threadId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curSum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curSum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srcTexture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prevPixCoord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nextPixCoord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541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Gauss Blur Filter, 10 </a:t>
            </a:r>
            <a:r>
              <a:rPr lang="ru-RU" dirty="0"/>
              <a:t>шагов, 9 на 9 пикселей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032BC-F76A-46EE-BFF6-0582537D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3889" y="1687908"/>
            <a:ext cx="8566150" cy="48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22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Box Blur Filter, 3 </a:t>
            </a:r>
            <a:r>
              <a:rPr lang="ru-RU" dirty="0"/>
              <a:t>шага, 7 на 7 пикселей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0E032BC-F76A-46EE-BFF6-0582537D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3889" y="1687908"/>
            <a:ext cx="8566149" cy="481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Box Blur Separated</a:t>
            </a:r>
            <a:r>
              <a:rPr lang="ru-RU" dirty="0"/>
              <a:t>, производительность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Еще лучше, ценой небольшой потери качества</a:t>
            </a:r>
          </a:p>
          <a:p>
            <a:r>
              <a:rPr lang="ru-RU" sz="2400" dirty="0">
                <a:cs typeface="Calibri"/>
              </a:rPr>
              <a:t>1920 на 1080, </a:t>
            </a:r>
            <a:r>
              <a:rPr lang="en-US" sz="2400" dirty="0">
                <a:cs typeface="Calibri"/>
              </a:rPr>
              <a:t>GeForce RTX 2070 – </a:t>
            </a:r>
            <a:r>
              <a:rPr lang="ru-RU" sz="2400" dirty="0">
                <a:cs typeface="Calibri"/>
              </a:rPr>
              <a:t>примерно </a:t>
            </a:r>
            <a:r>
              <a:rPr lang="ru-RU" sz="2400" b="1" dirty="0">
                <a:cs typeface="Calibri"/>
              </a:rPr>
              <a:t>0.42 миллисекунды</a:t>
            </a:r>
            <a:r>
              <a:rPr lang="ru-RU" sz="2400" dirty="0">
                <a:cs typeface="Calibri"/>
              </a:rPr>
              <a:t> (3 шага по примерно </a:t>
            </a:r>
            <a:r>
              <a:rPr lang="en-US" sz="2400" dirty="0">
                <a:cs typeface="Calibri"/>
              </a:rPr>
              <a:t>0.</a:t>
            </a:r>
            <a:r>
              <a:rPr lang="ru-RU" sz="2400" dirty="0">
                <a:cs typeface="Calibri"/>
              </a:rPr>
              <a:t>08 + 0</a:t>
            </a:r>
            <a:r>
              <a:rPr lang="en-US" sz="2400" dirty="0">
                <a:cs typeface="Calibri"/>
              </a:rPr>
              <a:t>.</a:t>
            </a:r>
            <a:r>
              <a:rPr lang="ru-RU" sz="2400" dirty="0">
                <a:cs typeface="Calibri"/>
              </a:rPr>
              <a:t>05)</a:t>
            </a:r>
            <a:endParaRPr lang="ru-RU" sz="2400" b="1" dirty="0">
              <a:cs typeface="Calibri"/>
            </a:endParaRPr>
          </a:p>
          <a:p>
            <a:r>
              <a:rPr lang="ru-RU" sz="2400" dirty="0">
                <a:cs typeface="Calibri"/>
              </a:rPr>
              <a:t>Трудно посчитать точное количество чтений из текстур</a:t>
            </a:r>
            <a:r>
              <a:rPr lang="en-US" sz="2400" dirty="0">
                <a:cs typeface="Calibri"/>
              </a:rPr>
              <a:t> 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Примерно 4</a:t>
            </a:r>
            <a:r>
              <a:rPr lang="en-US" sz="2400" dirty="0">
                <a:cs typeface="Calibri"/>
              </a:rPr>
              <a:t>.</a:t>
            </a:r>
            <a:r>
              <a:rPr lang="ru-RU" sz="2400" dirty="0">
                <a:cs typeface="Calibri"/>
              </a:rPr>
              <a:t>14</a:t>
            </a:r>
            <a:r>
              <a:rPr lang="en-US" sz="2400" dirty="0">
                <a:cs typeface="Calibri"/>
              </a:rPr>
              <a:t> (2*(63*2 + 7)/64)</a:t>
            </a:r>
            <a:r>
              <a:rPr lang="ru-RU" sz="2400" dirty="0">
                <a:cs typeface="Calibri"/>
              </a:rPr>
              <a:t> чтений из текстуры на каждый пиксель</a:t>
            </a:r>
          </a:p>
          <a:p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9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Box Blur Separated</a:t>
            </a:r>
            <a:r>
              <a:rPr lang="ru-RU" dirty="0"/>
              <a:t>, производительность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132257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Позволяет увеличивать радиус размытия почти «бесплатно»</a:t>
                </a:r>
              </a:p>
              <a:p>
                <a:r>
                  <a:rPr lang="ru-RU" sz="2400" dirty="0">
                    <a:cs typeface="Calibri"/>
                  </a:rPr>
                  <a:t>Поскольку сложность</a:t>
                </a:r>
                <a:r>
                  <a:rPr lang="en-US" sz="2400" dirty="0">
                    <a:cs typeface="Calibri"/>
                  </a:rPr>
                  <a:t> (</a:t>
                </a:r>
                <a:r>
                  <a:rPr lang="ru-RU" sz="2400" dirty="0">
                    <a:cs typeface="Calibri"/>
                  </a:rPr>
                  <a:t>в нашей реализации</a:t>
                </a:r>
                <a:r>
                  <a:rPr lang="en-US" sz="2400" dirty="0">
                    <a:cs typeface="Calibri"/>
                  </a:rPr>
                  <a:t>)</a:t>
                </a:r>
                <a:r>
                  <a:rPr lang="ru-RU" sz="2400" dirty="0">
                    <a:cs typeface="Calibri"/>
                  </a:rPr>
                  <a:t> –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𝑟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64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ru-RU" sz="2400" dirty="0">
                    <a:cs typeface="Calibri"/>
                  </a:rPr>
                  <a:t>, где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/>
                      </a:rPr>
                      <m:t>𝑟</m:t>
                    </m:r>
                  </m:oMath>
                </a14:m>
                <a:r>
                  <a:rPr lang="en-US" sz="2400" dirty="0">
                    <a:cs typeface="Calibri"/>
                  </a:rPr>
                  <a:t> – </a:t>
                </a:r>
                <a:r>
                  <a:rPr lang="ru-RU" sz="2400" dirty="0">
                    <a:cs typeface="Calibri"/>
                  </a:rPr>
                  <a:t>размер фильтра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1322578"/>
              </a:xfrm>
              <a:blipFill>
                <a:blip r:embed="rId2"/>
                <a:stretch>
                  <a:fillRect l="-846" t="-6452" b="-1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6251E0-AFED-4848-91F2-364397611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0" y="3465034"/>
            <a:ext cx="5359400" cy="30146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C7CD35-EDDA-48A8-BADD-F65A6AE82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672" y="3465033"/>
            <a:ext cx="5359400" cy="30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3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  <a:hlinkClick r:id="rId2"/>
              </a:rPr>
              <a:t>An investigation of fast real-time GPU-based image blur algorithms</a:t>
            </a:r>
            <a:r>
              <a:rPr lang="en-US" sz="2400" dirty="0">
                <a:cs typeface="Calibri"/>
              </a:rPr>
              <a:t>, </a:t>
            </a:r>
            <a:r>
              <a:rPr lang="ru-RU" sz="2400" dirty="0">
                <a:cs typeface="Calibri"/>
              </a:rPr>
              <a:t>статья от </a:t>
            </a:r>
            <a:r>
              <a:rPr lang="en-US" sz="2400" dirty="0">
                <a:cs typeface="Calibri"/>
              </a:rPr>
              <a:t>Intel </a:t>
            </a:r>
            <a:r>
              <a:rPr lang="ru-RU" sz="2400" dirty="0">
                <a:cs typeface="Calibri"/>
              </a:rPr>
              <a:t>про разные техники размытия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  <a:hlinkClick r:id="rId3"/>
              </a:rPr>
              <a:t>Слайды без сжатия в оригинальном разрешении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9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Эффект </a:t>
            </a:r>
            <a:r>
              <a:rPr lang="en-US" dirty="0"/>
              <a:t>Bloom</a:t>
            </a:r>
            <a:r>
              <a:rPr lang="ru-RU" dirty="0"/>
              <a:t>, как работает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После того, как сцена отрисована в </a:t>
            </a:r>
            <a:r>
              <a:rPr lang="en-US" sz="2400" dirty="0">
                <a:cs typeface="Calibri"/>
              </a:rPr>
              <a:t>HDR</a:t>
            </a:r>
            <a:r>
              <a:rPr lang="ru-RU" sz="2400" dirty="0">
                <a:cs typeface="Calibri"/>
              </a:rPr>
              <a:t>, нужно вызвать полноэкранный шейдер, который для каждого пикселя сцены считает яркость и, если та превышает заданный порог, копирует его в рендер </a:t>
            </a:r>
            <a:r>
              <a:rPr lang="ru-RU" sz="2400" dirty="0" err="1">
                <a:cs typeface="Calibri"/>
              </a:rPr>
              <a:t>таргет</a:t>
            </a:r>
            <a:r>
              <a:rPr lang="ru-RU" sz="2400" dirty="0">
                <a:cs typeface="Calibri"/>
              </a:rPr>
              <a:t> с маской (такого же формата, как и </a:t>
            </a:r>
            <a:r>
              <a:rPr lang="en-US" sz="2400" dirty="0">
                <a:cs typeface="Calibri"/>
              </a:rPr>
              <a:t>HDR </a:t>
            </a:r>
            <a:r>
              <a:rPr lang="ru-RU" sz="2400" dirty="0">
                <a:cs typeface="Calibri"/>
              </a:rPr>
              <a:t>рендер </a:t>
            </a:r>
            <a:r>
              <a:rPr lang="ru-RU" sz="2400" dirty="0" err="1">
                <a:cs typeface="Calibri"/>
              </a:rPr>
              <a:t>таргет</a:t>
            </a:r>
            <a:r>
              <a:rPr lang="ru-RU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Затем применить к полученной маске </a:t>
            </a:r>
            <a:r>
              <a:rPr lang="en-US" sz="2400" dirty="0">
                <a:cs typeface="Calibri"/>
              </a:rPr>
              <a:t>gauss blur</a:t>
            </a:r>
          </a:p>
          <a:p>
            <a:r>
              <a:rPr lang="ru-RU" sz="2400" dirty="0">
                <a:cs typeface="Calibri"/>
              </a:rPr>
              <a:t>Результат прибавить к </a:t>
            </a:r>
            <a:r>
              <a:rPr lang="en-US" sz="2400" dirty="0">
                <a:cs typeface="Calibri"/>
              </a:rPr>
              <a:t>HDR </a:t>
            </a:r>
            <a:r>
              <a:rPr lang="ru-RU" sz="2400" dirty="0">
                <a:cs typeface="Calibri"/>
              </a:rPr>
              <a:t>рендер </a:t>
            </a:r>
            <a:r>
              <a:rPr lang="ru-RU" sz="2400" dirty="0" err="1">
                <a:cs typeface="Calibri"/>
              </a:rPr>
              <a:t>таргету</a:t>
            </a:r>
            <a:r>
              <a:rPr lang="ru-RU" sz="2400" dirty="0">
                <a:cs typeface="Calibri"/>
              </a:rPr>
              <a:t> и уже с тем, что получилось, произвести все последующие действия: </a:t>
            </a:r>
            <a:r>
              <a:rPr lang="en-US" sz="2400" dirty="0">
                <a:cs typeface="Calibri"/>
              </a:rPr>
              <a:t>tone mapping, sRGB </a:t>
            </a:r>
            <a:r>
              <a:rPr lang="ru-RU" sz="2400" dirty="0">
                <a:cs typeface="Calibri"/>
              </a:rPr>
              <a:t>преобразование, вывод на экран</a:t>
            </a:r>
          </a:p>
          <a:p>
            <a:r>
              <a:rPr lang="ru-RU" sz="2400" dirty="0">
                <a:cs typeface="Calibri"/>
              </a:rPr>
              <a:t>В случае материалов с </a:t>
            </a:r>
            <a:r>
              <a:rPr lang="ru-RU" sz="2400" dirty="0" err="1">
                <a:cs typeface="Calibri"/>
              </a:rPr>
              <a:t>самосвечением</a:t>
            </a:r>
            <a:r>
              <a:rPr lang="ru-RU" sz="2400" dirty="0">
                <a:cs typeface="Calibri"/>
              </a:rPr>
              <a:t>, можно безусловно записать значение в маску при помощи </a:t>
            </a:r>
            <a:r>
              <a:rPr lang="en-US" sz="2400" dirty="0">
                <a:cs typeface="Calibri"/>
              </a:rPr>
              <a:t>MRT</a:t>
            </a:r>
            <a:r>
              <a:rPr lang="ru-RU" sz="2400" dirty="0">
                <a:cs typeface="Calibri"/>
              </a:rPr>
              <a:t>, или сделать дополнительный проход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75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Иногда эффекты, труднодостижимые «честным» способом (</a:t>
            </a:r>
            <a:r>
              <a:rPr lang="ru-RU" sz="2400" dirty="0" err="1">
                <a:cs typeface="Calibri"/>
              </a:rPr>
              <a:t>самосвечение</a:t>
            </a:r>
            <a:r>
              <a:rPr lang="ru-RU" sz="2400" dirty="0">
                <a:cs typeface="Calibri"/>
              </a:rPr>
              <a:t>), можно смоделировать алгоритмами постобработки</a:t>
            </a:r>
          </a:p>
          <a:p>
            <a:r>
              <a:rPr lang="ru-RU" sz="2400" dirty="0">
                <a:cs typeface="Calibri"/>
              </a:rPr>
              <a:t>Один из интересных эффектов – </a:t>
            </a:r>
            <a:r>
              <a:rPr lang="en-US" sz="2400" dirty="0">
                <a:cs typeface="Calibri"/>
              </a:rPr>
              <a:t>bloom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Позволяет не только оживить модель, но еще и демонстрирует некоторые популярные в графике техники (</a:t>
            </a:r>
            <a:r>
              <a:rPr lang="en-US" sz="2400" dirty="0">
                <a:cs typeface="Calibri"/>
              </a:rPr>
              <a:t>gauss blur, </a:t>
            </a:r>
            <a:r>
              <a:rPr lang="ru-RU" sz="2400" dirty="0">
                <a:cs typeface="Calibri"/>
              </a:rPr>
              <a:t>разделение фильтров, </a:t>
            </a:r>
            <a:r>
              <a:rPr lang="en-US" sz="2400" dirty="0">
                <a:cs typeface="Calibri"/>
              </a:rPr>
              <a:t>box blur</a:t>
            </a:r>
            <a:r>
              <a:rPr lang="ru-RU" sz="2400" dirty="0">
                <a:cs typeface="Calibri"/>
              </a:rPr>
              <a:t>, использование вычислительных </a:t>
            </a:r>
            <a:r>
              <a:rPr lang="ru-RU" sz="2400">
                <a:cs typeface="Calibri"/>
              </a:rPr>
              <a:t>шейдеров)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74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Реализовать поддержку </a:t>
            </a:r>
            <a:r>
              <a:rPr lang="en-US" sz="2400" dirty="0">
                <a:cs typeface="Calibri"/>
              </a:rPr>
              <a:t>emissive </a:t>
            </a:r>
            <a:r>
              <a:rPr lang="ru-RU" sz="2400" dirty="0">
                <a:cs typeface="Calibri"/>
              </a:rPr>
              <a:t>материалов и эффекта </a:t>
            </a:r>
            <a:r>
              <a:rPr lang="en-US" sz="2400" dirty="0">
                <a:cs typeface="Calibri"/>
              </a:rPr>
              <a:t>bloom</a:t>
            </a:r>
          </a:p>
          <a:p>
            <a:r>
              <a:rPr lang="ru-RU" sz="2400" dirty="0">
                <a:cs typeface="Calibri"/>
              </a:rPr>
              <a:t>Разделенного или на </a:t>
            </a:r>
            <a:r>
              <a:rPr lang="en-US" sz="2400" dirty="0">
                <a:cs typeface="Calibri"/>
              </a:rPr>
              <a:t>compute </a:t>
            </a:r>
            <a:r>
              <a:rPr lang="ru-RU" sz="2400" dirty="0">
                <a:cs typeface="Calibri"/>
              </a:rPr>
              <a:t>шейдере, </a:t>
            </a:r>
            <a:r>
              <a:rPr lang="ru-RU" sz="2400">
                <a:cs typeface="Calibri"/>
              </a:rPr>
              <a:t>по выбору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6123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ru-RU" sz="2400" dirty="0">
                <a:cs typeface="Calibri"/>
              </a:rPr>
              <a:t>Заменяет каждый пиксель взвешенной суммой его соседей</a:t>
            </a:r>
          </a:p>
          <a:p>
            <a:r>
              <a:rPr lang="ru-RU" sz="2400" dirty="0">
                <a:cs typeface="Calibri"/>
              </a:rPr>
              <a:t>Вес каждого соседа – вероятность попадания в этот пиксель при Гауссовом распределении случайной величины, если текущий пиксель находится в центре распределения</a:t>
            </a:r>
          </a:p>
          <a:p>
            <a:r>
              <a:rPr lang="ru-RU" sz="2400" dirty="0">
                <a:cs typeface="Calibri"/>
              </a:rPr>
              <a:t>Пример значений весов для одномерного </a:t>
            </a:r>
            <a:r>
              <a:rPr lang="en-US" sz="2400" dirty="0">
                <a:cs typeface="Calibri"/>
              </a:rPr>
              <a:t>Gauss Blur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6AF3EC-B82B-4F14-BEB9-A0CD8519D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62" y="3788620"/>
            <a:ext cx="9145276" cy="2610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30C52-044E-4630-86A3-B762AB4EA499}"/>
              </a:ext>
            </a:extLst>
          </p:cNvPr>
          <p:cNvSpPr txBox="1"/>
          <p:nvPr/>
        </p:nvSpPr>
        <p:spPr>
          <a:xfrm>
            <a:off x="834212" y="6467734"/>
            <a:ext cx="4055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i="1" dirty="0"/>
              <a:t>Изображение с сайта </a:t>
            </a:r>
            <a:r>
              <a:rPr lang="en-US" sz="1200" i="1" dirty="0"/>
              <a:t>https://software.intel.com/</a:t>
            </a:r>
          </a:p>
        </p:txBody>
      </p:sp>
    </p:spTree>
    <p:extLst>
      <p:ext uri="{BB962C8B-B14F-4D97-AF65-F5344CB8AC3E}">
        <p14:creationId xmlns:p14="http://schemas.microsoft.com/office/powerpoint/2010/main" val="42215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Вычисление весов не самая тривиальная задача</a:t>
            </a:r>
          </a:p>
          <a:p>
            <a:r>
              <a:rPr lang="ru-RU" sz="2400" dirty="0">
                <a:cs typeface="Calibri"/>
              </a:rPr>
              <a:t>Рассматривать не будем</a:t>
            </a:r>
          </a:p>
          <a:p>
            <a:r>
              <a:rPr lang="ru-RU" sz="2400" dirty="0">
                <a:cs typeface="Calibri"/>
              </a:rPr>
              <a:t>Можно вычислить, например, тут: </a:t>
            </a:r>
            <a:r>
              <a:rPr lang="en-US" sz="2400" dirty="0">
                <a:cs typeface="Calibri"/>
                <a:hlinkClick r:id="rId2"/>
              </a:rPr>
              <a:t>Gaussian Kernel Calculator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5478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Размер фильтра </a:t>
            </a:r>
            <a:r>
              <a:rPr lang="en-US" sz="2400" dirty="0">
                <a:cs typeface="Calibri"/>
              </a:rPr>
              <a:t>9x9 </a:t>
            </a:r>
            <a:r>
              <a:rPr lang="ru-RU" sz="2400" dirty="0">
                <a:cs typeface="Calibri"/>
              </a:rPr>
              <a:t>пикселей, </a:t>
            </a:r>
            <a:r>
              <a:rPr lang="el-GR" sz="2400" dirty="0">
                <a:cs typeface="Calibri"/>
              </a:rPr>
              <a:t>σ</a:t>
            </a:r>
            <a:r>
              <a:rPr lang="en-US" sz="2400" dirty="0">
                <a:cs typeface="Calibri"/>
              </a:rPr>
              <a:t> =</a:t>
            </a:r>
            <a:r>
              <a:rPr lang="ru-RU" sz="2400" dirty="0">
                <a:cs typeface="Calibri"/>
              </a:rPr>
              <a:t> 0</a:t>
            </a:r>
            <a:r>
              <a:rPr lang="en-US" sz="2400" dirty="0">
                <a:cs typeface="Calibri"/>
              </a:rPr>
              <a:t>.84089642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653362" y="2660903"/>
            <a:ext cx="9367204" cy="3695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weight2D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[5 * 5] =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0.200607, 0.106969, 0.016013, 0.000653, 0.000007,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0.106969, 0.057038, 0.008539, 0.000348, 0.000004,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0.016013, 0.008539, 0.001278, 0.000052, 0.000001,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0.000653, 0.000348, 0.000052, 0.000002, 0,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0.000007, 0.000004, 0.000001, 0, 0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: SV_TARGET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1.0 /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imageSize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766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Blur, </a:t>
            </a:r>
            <a:r>
              <a:rPr lang="ru-RU" dirty="0"/>
              <a:t>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E8DDB-8CF0-4091-A71F-041A55049DB2}"/>
              </a:ext>
            </a:extLst>
          </p:cNvPr>
          <p:cNvSpPr txBox="1">
            <a:spLocks/>
          </p:cNvSpPr>
          <p:nvPr/>
        </p:nvSpPr>
        <p:spPr>
          <a:xfrm>
            <a:off x="1653362" y="1920241"/>
            <a:ext cx="9367204" cy="44361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pPr marL="0" indent="0">
              <a:buNone/>
            </a:pP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= -4; </a:t>
            </a:r>
            <a:r>
              <a:rPr lang="nn-NO" sz="14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&lt;= 4; </a:t>
            </a:r>
            <a:r>
              <a:rPr lang="nn-NO" sz="14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-4;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&lt;= 4;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uvOffset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400" dirty="0">
                <a:solidFill>
                  <a:srgbClr val="000080"/>
                </a:solidFill>
                <a:latin typeface="Consolas" panose="020B0609020204030204" pitchFamily="49" charset="0"/>
              </a:rPr>
              <a:t>weight2D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) * 5 + </a:t>
            </a:r>
            <a:r>
              <a:rPr lang="en-US" sz="1400" i="1" dirty="0">
                <a:solidFill>
                  <a:srgbClr val="880000"/>
                </a:solidFill>
                <a:latin typeface="Consolas" panose="020B0609020204030204" pitchFamily="49" charset="0"/>
              </a:rPr>
              <a:t>abs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)] * </a:t>
            </a:r>
            <a:r>
              <a:rPr lang="en-US" sz="14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HDRTexture.Sample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NoMipSampler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4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28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8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Визуально выглядит так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BBF6AB-FB20-4E2A-8546-7B2DAEC6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50" y="2794078"/>
            <a:ext cx="3334215" cy="300079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5D47160-DDAE-454E-9834-C7427F6A3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651" y="2795348"/>
            <a:ext cx="3334215" cy="3000794"/>
          </a:xfrm>
          <a:prstGeom prst="rect">
            <a:avLst/>
          </a:prstGeom>
        </p:spPr>
      </p:pic>
      <p:sp>
        <p:nvSpPr>
          <p:cNvPr id="16" name="Стрелка: вправо 15">
            <a:extLst>
              <a:ext uri="{FF2B5EF4-FFF2-40B4-BE49-F238E27FC236}">
                <a16:creationId xmlns:a16="http://schemas.microsoft.com/office/drawing/2014/main" id="{3CF0B798-BDB8-4AB8-A3F3-108909E54D06}"/>
              </a:ext>
            </a:extLst>
          </p:cNvPr>
          <p:cNvSpPr/>
          <p:nvPr/>
        </p:nvSpPr>
        <p:spPr>
          <a:xfrm>
            <a:off x="5617711" y="4062095"/>
            <a:ext cx="1041400" cy="425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4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Gauss Blur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Имеет смысл применить несколько раз (добавьте по вкусу =)), если размытие кажется маленьким и незаметным</a:t>
            </a:r>
          </a:p>
          <a:p>
            <a:r>
              <a:rPr lang="ru-RU" sz="2400" dirty="0">
                <a:cs typeface="Calibri"/>
              </a:rPr>
              <a:t>По пинг-понг схеме: две текстуры, маску пишем в первую, потом </a:t>
            </a:r>
            <a:r>
              <a:rPr lang="en-US" sz="2400" dirty="0">
                <a:cs typeface="Calibri"/>
              </a:rPr>
              <a:t>gauss blur </a:t>
            </a:r>
            <a:r>
              <a:rPr lang="ru-RU" sz="2400" dirty="0">
                <a:cs typeface="Calibri"/>
              </a:rPr>
              <a:t>из первой во вторую, потом снова </a:t>
            </a:r>
            <a:r>
              <a:rPr lang="en-US" sz="2400" dirty="0">
                <a:cs typeface="Calibri"/>
              </a:rPr>
              <a:t>gauss blur </a:t>
            </a:r>
            <a:r>
              <a:rPr lang="ru-RU" sz="2400" dirty="0">
                <a:cs typeface="Calibri"/>
              </a:rPr>
              <a:t>из второй в первую, и так далее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6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9591</TotalTime>
  <Words>1824</Words>
  <Application>Microsoft Office PowerPoint</Application>
  <PresentationFormat>Широкоэкранный</PresentationFormat>
  <Paragraphs>224</Paragraphs>
  <Slides>31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Глава 7. Эффект Bloom</vt:lpstr>
      <vt:lpstr>Эффект Bloom</vt:lpstr>
      <vt:lpstr>Эффект Bloom, как работает</vt:lpstr>
      <vt:lpstr>Gauss Blur</vt:lpstr>
      <vt:lpstr>Gauss Blur</vt:lpstr>
      <vt:lpstr>Gauss Blur, шейдер</vt:lpstr>
      <vt:lpstr>Gauss Blur, шейдер</vt:lpstr>
      <vt:lpstr>Gauss Blur</vt:lpstr>
      <vt:lpstr>Gauss Blur</vt:lpstr>
      <vt:lpstr>Gauss Blur</vt:lpstr>
      <vt:lpstr>Gauss Blur, материал с самосвечением</vt:lpstr>
      <vt:lpstr>Gauss Blur, финальный кадр</vt:lpstr>
      <vt:lpstr>Gauss Blur, блики на модели</vt:lpstr>
      <vt:lpstr>Gauss Blur, финальный кадр</vt:lpstr>
      <vt:lpstr>Gauss Blur, производительность</vt:lpstr>
      <vt:lpstr>Gauss Blur, сепарабельность</vt:lpstr>
      <vt:lpstr>Gauss Blur Separated, шейдер</vt:lpstr>
      <vt:lpstr>Gauss Blur Separated, шейдер</vt:lpstr>
      <vt:lpstr>Gauss Blur Separated, производительность</vt:lpstr>
      <vt:lpstr>Box Blur Filter</vt:lpstr>
      <vt:lpstr>Box Blur Filter</vt:lpstr>
      <vt:lpstr>Box Blur, compute shader</vt:lpstr>
      <vt:lpstr>Box Blur Separated, шейдер</vt:lpstr>
      <vt:lpstr>Box Blur Separated, шейдер</vt:lpstr>
      <vt:lpstr>Gauss Blur Filter, 10 шагов, 9 на 9 пикселей</vt:lpstr>
      <vt:lpstr>Box Blur Filter, 3 шага, 7 на 7 пикселей</vt:lpstr>
      <vt:lpstr>Box Blur Separated, производительность</vt:lpstr>
      <vt:lpstr>Box Blur Separated, производительность</vt:lpstr>
      <vt:lpstr>Ссылки</vt:lpstr>
      <vt:lpstr>Заключение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243</cp:revision>
  <dcterms:created xsi:type="dcterms:W3CDTF">2020-11-03T09:20:39Z</dcterms:created>
  <dcterms:modified xsi:type="dcterms:W3CDTF">2022-03-28T11:41:46Z</dcterms:modified>
</cp:coreProperties>
</file>